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1" r:id="rId3"/>
    <p:sldId id="282" r:id="rId4"/>
    <p:sldId id="283"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7" r:id="rId18"/>
    <p:sldId id="296" r:id="rId19"/>
    <p:sldId id="298" r:id="rId20"/>
    <p:sldId id="299" r:id="rId21"/>
    <p:sldId id="314" r:id="rId22"/>
    <p:sldId id="313" r:id="rId23"/>
    <p:sldId id="300" r:id="rId24"/>
    <p:sldId id="315" r:id="rId25"/>
    <p:sldId id="301" r:id="rId26"/>
    <p:sldId id="316" r:id="rId27"/>
    <p:sldId id="302" r:id="rId28"/>
    <p:sldId id="317" r:id="rId29"/>
    <p:sldId id="318" r:id="rId30"/>
    <p:sldId id="303" r:id="rId31"/>
    <p:sldId id="319" r:id="rId32"/>
    <p:sldId id="320" r:id="rId33"/>
    <p:sldId id="304" r:id="rId34"/>
    <p:sldId id="321" r:id="rId35"/>
    <p:sldId id="322" r:id="rId36"/>
    <p:sldId id="323" r:id="rId37"/>
    <p:sldId id="324" r:id="rId38"/>
    <p:sldId id="305" r:id="rId39"/>
    <p:sldId id="325" r:id="rId40"/>
    <p:sldId id="326" r:id="rId41"/>
    <p:sldId id="306" r:id="rId42"/>
    <p:sldId id="307" r:id="rId43"/>
    <p:sldId id="327" r:id="rId44"/>
    <p:sldId id="308" r:id="rId45"/>
    <p:sldId id="328" r:id="rId46"/>
    <p:sldId id="309" r:id="rId47"/>
    <p:sldId id="329" r:id="rId48"/>
    <p:sldId id="310" r:id="rId49"/>
    <p:sldId id="330" r:id="rId50"/>
    <p:sldId id="311" r:id="rId51"/>
    <p:sldId id="331" r:id="rId52"/>
    <p:sldId id="312" r:id="rId53"/>
    <p:sldId id="279" r:id="rId5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E59"/>
    <a:srgbClr val="FFC0DF"/>
    <a:srgbClr val="0CC0DF"/>
    <a:srgbClr val="9CD957"/>
    <a:srgbClr val="FF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dirty="0"/>
              <a:t>1/13/2025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1/13/2025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1/13/2025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1/13/2025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DFF08F-DC6B-4601-B491-B0F83F6DD2DA}" type="datetimeFigureOut">
              <a:rPr lang="en-US" dirty="0"/>
              <a:t>1/13/2025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1/13/2025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0051" y="2322576"/>
            <a:ext cx="10058400" cy="713232"/>
          </a:xfrm>
        </p:spPr>
        <p:txBody>
          <a:bodyPr>
            <a:noAutofit/>
          </a:bodyPr>
          <a:lstStyle/>
          <a:p>
            <a:pPr algn="ctr"/>
            <a:r>
              <a:rPr lang="en-US" sz="4800" dirty="0">
                <a:solidFill>
                  <a:srgbClr val="7030A0"/>
                </a:solidFill>
              </a:rPr>
              <a:t>Deep Learning -5.0</a:t>
            </a:r>
            <a:endParaRPr lang="en-US" sz="3200" dirty="0">
              <a:solidFill>
                <a:srgbClr val="7030A0"/>
              </a:solidFill>
            </a:endParaRPr>
          </a:p>
        </p:txBody>
      </p:sp>
      <p:sp>
        <p:nvSpPr>
          <p:cNvPr id="3" name="Subtitle 2"/>
          <p:cNvSpPr>
            <a:spLocks noGrp="1"/>
          </p:cNvSpPr>
          <p:nvPr>
            <p:ph type="subTitle" idx="1"/>
          </p:nvPr>
        </p:nvSpPr>
        <p:spPr/>
        <p:txBody>
          <a:bodyPr/>
          <a:lstStyle/>
          <a:p>
            <a:r>
              <a:rPr lang="en-US" dirty="0"/>
              <a:t>Instructor name: Shukdev datta</a:t>
            </a:r>
          </a:p>
          <a:p>
            <a:r>
              <a:rPr lang="en-US" dirty="0"/>
              <a:t>Ml developer at innovative skills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777567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Backpropagation through time</a:t>
            </a:r>
          </a:p>
        </p:txBody>
      </p:sp>
      <p:pic>
        <p:nvPicPr>
          <p:cNvPr id="5" name="object 4"/>
          <p:cNvPicPr/>
          <p:nvPr/>
        </p:nvPicPr>
        <p:blipFill>
          <a:blip r:embed="rId2" cstate="print"/>
          <a:stretch>
            <a:fillRect/>
          </a:stretch>
        </p:blipFill>
        <p:spPr>
          <a:xfrm>
            <a:off x="1460760" y="2020823"/>
            <a:ext cx="9331439" cy="3793219"/>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911932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Backpropagation through time</a:t>
            </a:r>
          </a:p>
        </p:txBody>
      </p:sp>
      <p:pic>
        <p:nvPicPr>
          <p:cNvPr id="3" name="Picture 2"/>
          <p:cNvPicPr>
            <a:picLocks noChangeAspect="1"/>
          </p:cNvPicPr>
          <p:nvPr/>
        </p:nvPicPr>
        <p:blipFill>
          <a:blip r:embed="rId2"/>
          <a:stretch>
            <a:fillRect/>
          </a:stretch>
        </p:blipFill>
        <p:spPr>
          <a:xfrm>
            <a:off x="3145155" y="2019490"/>
            <a:ext cx="5962650" cy="349567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3645941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Gradient flow in RNN</a:t>
            </a:r>
          </a:p>
        </p:txBody>
      </p:sp>
      <p:pic>
        <p:nvPicPr>
          <p:cNvPr id="5" name="Picture 4"/>
          <p:cNvPicPr>
            <a:picLocks noChangeAspect="1"/>
          </p:cNvPicPr>
          <p:nvPr/>
        </p:nvPicPr>
        <p:blipFill>
          <a:blip r:embed="rId2"/>
          <a:stretch>
            <a:fillRect/>
          </a:stretch>
        </p:blipFill>
        <p:spPr>
          <a:xfrm>
            <a:off x="1831657" y="1856433"/>
            <a:ext cx="8589645" cy="439158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2693381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Gradient flow in RNN</a:t>
            </a:r>
          </a:p>
        </p:txBody>
      </p:sp>
      <p:pic>
        <p:nvPicPr>
          <p:cNvPr id="3" name="Picture 2"/>
          <p:cNvPicPr>
            <a:picLocks noChangeAspect="1"/>
          </p:cNvPicPr>
          <p:nvPr/>
        </p:nvPicPr>
        <p:blipFill>
          <a:blip r:embed="rId2"/>
          <a:stretch>
            <a:fillRect/>
          </a:stretch>
        </p:blipFill>
        <p:spPr>
          <a:xfrm>
            <a:off x="2997517" y="2287333"/>
            <a:ext cx="6257925" cy="290512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3622130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Partial Solution-1</a:t>
            </a:r>
          </a:p>
        </p:txBody>
      </p:sp>
      <p:pic>
        <p:nvPicPr>
          <p:cNvPr id="4" name="object 4"/>
          <p:cNvPicPr/>
          <p:nvPr/>
        </p:nvPicPr>
        <p:blipFill>
          <a:blip r:embed="rId2" cstate="print"/>
          <a:stretch>
            <a:fillRect/>
          </a:stretch>
        </p:blipFill>
        <p:spPr>
          <a:xfrm>
            <a:off x="1334559" y="1975104"/>
            <a:ext cx="9583841" cy="381594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9260237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Partial solution 2</a:t>
            </a:r>
          </a:p>
        </p:txBody>
      </p:sp>
      <p:pic>
        <p:nvPicPr>
          <p:cNvPr id="3" name="Picture 2"/>
          <p:cNvPicPr>
            <a:picLocks noChangeAspect="1"/>
          </p:cNvPicPr>
          <p:nvPr/>
        </p:nvPicPr>
        <p:blipFill>
          <a:blip r:embed="rId2"/>
          <a:stretch>
            <a:fillRect/>
          </a:stretch>
        </p:blipFill>
        <p:spPr>
          <a:xfrm>
            <a:off x="1486662" y="1959186"/>
            <a:ext cx="9279636" cy="360874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4027088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Main Solution – Different kind of units</a:t>
            </a:r>
          </a:p>
        </p:txBody>
      </p:sp>
      <p:pic>
        <p:nvPicPr>
          <p:cNvPr id="4" name="Picture 3"/>
          <p:cNvPicPr>
            <a:picLocks noChangeAspect="1"/>
          </p:cNvPicPr>
          <p:nvPr/>
        </p:nvPicPr>
        <p:blipFill>
          <a:blip r:embed="rId2"/>
          <a:stretch>
            <a:fillRect/>
          </a:stretch>
        </p:blipFill>
        <p:spPr>
          <a:xfrm>
            <a:off x="1660493" y="1853726"/>
            <a:ext cx="8931974" cy="43146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3893401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Standard RNN</a:t>
            </a:r>
          </a:p>
        </p:txBody>
      </p:sp>
      <p:sp>
        <p:nvSpPr>
          <p:cNvPr id="4" name="object 4"/>
          <p:cNvSpPr txBox="1"/>
          <p:nvPr/>
        </p:nvSpPr>
        <p:spPr>
          <a:xfrm>
            <a:off x="1097280" y="1836800"/>
            <a:ext cx="1018857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006FC0"/>
                </a:solidFill>
                <a:latin typeface="Calibri"/>
                <a:cs typeface="Calibri"/>
              </a:rPr>
              <a:t>In</a:t>
            </a:r>
            <a:r>
              <a:rPr sz="2800" dirty="0">
                <a:solidFill>
                  <a:srgbClr val="006FC0"/>
                </a:solidFill>
                <a:latin typeface="Calibri"/>
                <a:cs typeface="Calibri"/>
              </a:rPr>
              <a:t> </a:t>
            </a:r>
            <a:r>
              <a:rPr sz="2800" spc="-20" dirty="0">
                <a:solidFill>
                  <a:srgbClr val="006FC0"/>
                </a:solidFill>
                <a:latin typeface="Calibri"/>
                <a:cs typeface="Calibri"/>
              </a:rPr>
              <a:t>standard</a:t>
            </a:r>
            <a:r>
              <a:rPr sz="2800" spc="55" dirty="0">
                <a:solidFill>
                  <a:srgbClr val="006FC0"/>
                </a:solidFill>
                <a:latin typeface="Calibri"/>
                <a:cs typeface="Calibri"/>
              </a:rPr>
              <a:t> </a:t>
            </a:r>
            <a:r>
              <a:rPr sz="2800" spc="-5" dirty="0">
                <a:solidFill>
                  <a:srgbClr val="006FC0"/>
                </a:solidFill>
                <a:latin typeface="Calibri"/>
                <a:cs typeface="Calibri"/>
              </a:rPr>
              <a:t>RNN</a:t>
            </a:r>
            <a:r>
              <a:rPr sz="2800" spc="25" dirty="0">
                <a:solidFill>
                  <a:srgbClr val="006FC0"/>
                </a:solidFill>
                <a:latin typeface="Calibri"/>
                <a:cs typeface="Calibri"/>
              </a:rPr>
              <a:t> </a:t>
            </a:r>
            <a:r>
              <a:rPr sz="2800" spc="-15" dirty="0">
                <a:solidFill>
                  <a:srgbClr val="006FC0"/>
                </a:solidFill>
                <a:latin typeface="Calibri"/>
                <a:cs typeface="Calibri"/>
              </a:rPr>
              <a:t>repeating</a:t>
            </a:r>
            <a:r>
              <a:rPr sz="2800" spc="5" dirty="0">
                <a:solidFill>
                  <a:srgbClr val="006FC0"/>
                </a:solidFill>
                <a:latin typeface="Calibri"/>
                <a:cs typeface="Calibri"/>
              </a:rPr>
              <a:t> </a:t>
            </a:r>
            <a:r>
              <a:rPr sz="2800" spc="-5" dirty="0">
                <a:solidFill>
                  <a:srgbClr val="006FC0"/>
                </a:solidFill>
                <a:latin typeface="Calibri"/>
                <a:cs typeface="Calibri"/>
              </a:rPr>
              <a:t>modules</a:t>
            </a:r>
            <a:r>
              <a:rPr sz="2800" spc="40" dirty="0">
                <a:solidFill>
                  <a:srgbClr val="006FC0"/>
                </a:solidFill>
                <a:latin typeface="Calibri"/>
                <a:cs typeface="Calibri"/>
              </a:rPr>
              <a:t> </a:t>
            </a:r>
            <a:r>
              <a:rPr sz="2800" spc="-20" dirty="0">
                <a:solidFill>
                  <a:srgbClr val="006FC0"/>
                </a:solidFill>
                <a:latin typeface="Calibri"/>
                <a:cs typeface="Calibri"/>
              </a:rPr>
              <a:t>contain</a:t>
            </a:r>
            <a:r>
              <a:rPr sz="2800" spc="25" dirty="0">
                <a:solidFill>
                  <a:srgbClr val="006FC0"/>
                </a:solidFill>
                <a:latin typeface="Calibri"/>
                <a:cs typeface="Calibri"/>
              </a:rPr>
              <a:t> </a:t>
            </a:r>
            <a:r>
              <a:rPr sz="2800" spc="-5" dirty="0">
                <a:solidFill>
                  <a:srgbClr val="006FC0"/>
                </a:solidFill>
                <a:latin typeface="Calibri"/>
                <a:cs typeface="Calibri"/>
              </a:rPr>
              <a:t>a</a:t>
            </a:r>
            <a:r>
              <a:rPr sz="2800" dirty="0">
                <a:solidFill>
                  <a:srgbClr val="006FC0"/>
                </a:solidFill>
                <a:latin typeface="Calibri"/>
                <a:cs typeface="Calibri"/>
              </a:rPr>
              <a:t> </a:t>
            </a:r>
            <a:r>
              <a:rPr sz="2800" spc="-10" dirty="0">
                <a:solidFill>
                  <a:srgbClr val="006FC0"/>
                </a:solidFill>
                <a:latin typeface="Calibri"/>
                <a:cs typeface="Calibri"/>
              </a:rPr>
              <a:t>simple</a:t>
            </a:r>
            <a:r>
              <a:rPr sz="2800" spc="40" dirty="0">
                <a:solidFill>
                  <a:srgbClr val="006FC0"/>
                </a:solidFill>
                <a:latin typeface="Calibri"/>
                <a:cs typeface="Calibri"/>
              </a:rPr>
              <a:t> </a:t>
            </a:r>
            <a:r>
              <a:rPr sz="2800" spc="-15" dirty="0">
                <a:solidFill>
                  <a:srgbClr val="006FC0"/>
                </a:solidFill>
                <a:latin typeface="Calibri"/>
                <a:cs typeface="Calibri"/>
              </a:rPr>
              <a:t>computation</a:t>
            </a:r>
            <a:r>
              <a:rPr sz="2800" spc="35" dirty="0">
                <a:solidFill>
                  <a:srgbClr val="006FC0"/>
                </a:solidFill>
                <a:latin typeface="Calibri"/>
                <a:cs typeface="Calibri"/>
              </a:rPr>
              <a:t> </a:t>
            </a:r>
            <a:r>
              <a:rPr sz="2800" spc="-10" dirty="0">
                <a:solidFill>
                  <a:srgbClr val="006FC0"/>
                </a:solidFill>
                <a:latin typeface="Calibri"/>
                <a:cs typeface="Calibri"/>
              </a:rPr>
              <a:t>unit</a:t>
            </a:r>
            <a:endParaRPr sz="2800" dirty="0">
              <a:latin typeface="Calibri"/>
              <a:cs typeface="Calibri"/>
            </a:endParaRPr>
          </a:p>
        </p:txBody>
      </p:sp>
      <p:pic>
        <p:nvPicPr>
          <p:cNvPr id="5" name="object 5"/>
          <p:cNvPicPr/>
          <p:nvPr/>
        </p:nvPicPr>
        <p:blipFill>
          <a:blip r:embed="rId2" cstate="print"/>
          <a:stretch>
            <a:fillRect/>
          </a:stretch>
        </p:blipFill>
        <p:spPr>
          <a:xfrm>
            <a:off x="1040186" y="2377240"/>
            <a:ext cx="10302762" cy="35651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22262172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Standard RNN</a:t>
            </a:r>
          </a:p>
        </p:txBody>
      </p:sp>
      <p:pic>
        <p:nvPicPr>
          <p:cNvPr id="3" name="Picture 2"/>
          <p:cNvPicPr>
            <a:picLocks noChangeAspect="1"/>
          </p:cNvPicPr>
          <p:nvPr/>
        </p:nvPicPr>
        <p:blipFill>
          <a:blip r:embed="rId2"/>
          <a:stretch>
            <a:fillRect/>
          </a:stretch>
        </p:blipFill>
        <p:spPr>
          <a:xfrm>
            <a:off x="3097530" y="2180653"/>
            <a:ext cx="6057900" cy="366712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2887217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sp>
        <p:nvSpPr>
          <p:cNvPr id="4" name="object 4"/>
          <p:cNvSpPr txBox="1"/>
          <p:nvPr/>
        </p:nvSpPr>
        <p:spPr>
          <a:xfrm>
            <a:off x="764539" y="1724009"/>
            <a:ext cx="10979785" cy="991869"/>
          </a:xfrm>
          <a:prstGeom prst="rect">
            <a:avLst/>
          </a:prstGeom>
        </p:spPr>
        <p:txBody>
          <a:bodyPr vert="horz" wrap="square" lIns="0" tIns="99060" rIns="0" bIns="0" rtlCol="0">
            <a:spAutoFit/>
          </a:bodyPr>
          <a:lstStyle/>
          <a:p>
            <a:pPr marL="241300" indent="-228600">
              <a:lnSpc>
                <a:spcPct val="100000"/>
              </a:lnSpc>
              <a:spcBef>
                <a:spcPts val="780"/>
              </a:spcBef>
              <a:buFont typeface="Arial MT"/>
              <a:buChar char="•"/>
              <a:tabLst>
                <a:tab pos="241300" algn="l"/>
              </a:tabLst>
            </a:pPr>
            <a:r>
              <a:rPr sz="2600" spc="-5" dirty="0">
                <a:solidFill>
                  <a:srgbClr val="006FC0"/>
                </a:solidFill>
                <a:latin typeface="Calibri"/>
                <a:cs typeface="Calibri"/>
              </a:rPr>
              <a:t>LSTM</a:t>
            </a:r>
            <a:r>
              <a:rPr sz="2600" spc="-15" dirty="0">
                <a:solidFill>
                  <a:srgbClr val="006FC0"/>
                </a:solidFill>
                <a:latin typeface="Calibri"/>
                <a:cs typeface="Calibri"/>
              </a:rPr>
              <a:t> </a:t>
            </a:r>
            <a:r>
              <a:rPr sz="2600" spc="-5" dirty="0">
                <a:solidFill>
                  <a:srgbClr val="006FC0"/>
                </a:solidFill>
                <a:latin typeface="Calibri"/>
                <a:cs typeface="Calibri"/>
              </a:rPr>
              <a:t>repeating</a:t>
            </a:r>
            <a:r>
              <a:rPr sz="2600" spc="-15" dirty="0">
                <a:solidFill>
                  <a:srgbClr val="006FC0"/>
                </a:solidFill>
                <a:latin typeface="Calibri"/>
                <a:cs typeface="Calibri"/>
              </a:rPr>
              <a:t> </a:t>
            </a:r>
            <a:r>
              <a:rPr sz="2600" spc="-5" dirty="0">
                <a:solidFill>
                  <a:srgbClr val="006FC0"/>
                </a:solidFill>
                <a:latin typeface="Calibri"/>
                <a:cs typeface="Calibri"/>
              </a:rPr>
              <a:t>modules</a:t>
            </a:r>
            <a:r>
              <a:rPr sz="2600" spc="-20" dirty="0">
                <a:solidFill>
                  <a:srgbClr val="006FC0"/>
                </a:solidFill>
                <a:latin typeface="Calibri"/>
                <a:cs typeface="Calibri"/>
              </a:rPr>
              <a:t> </a:t>
            </a:r>
            <a:r>
              <a:rPr sz="2600" spc="-15" dirty="0">
                <a:solidFill>
                  <a:srgbClr val="006FC0"/>
                </a:solidFill>
                <a:latin typeface="Calibri"/>
                <a:cs typeface="Calibri"/>
              </a:rPr>
              <a:t>contain</a:t>
            </a:r>
            <a:r>
              <a:rPr sz="2600" spc="5" dirty="0">
                <a:solidFill>
                  <a:srgbClr val="006FC0"/>
                </a:solidFill>
                <a:latin typeface="Calibri"/>
                <a:cs typeface="Calibri"/>
              </a:rPr>
              <a:t> </a:t>
            </a:r>
            <a:r>
              <a:rPr sz="2600" spc="-10" dirty="0">
                <a:solidFill>
                  <a:srgbClr val="006FC0"/>
                </a:solidFill>
                <a:latin typeface="Calibri"/>
                <a:cs typeface="Calibri"/>
              </a:rPr>
              <a:t>interacting</a:t>
            </a:r>
            <a:r>
              <a:rPr sz="2600" spc="-40" dirty="0">
                <a:solidFill>
                  <a:srgbClr val="006FC0"/>
                </a:solidFill>
                <a:latin typeface="Calibri"/>
                <a:cs typeface="Calibri"/>
              </a:rPr>
              <a:t> </a:t>
            </a:r>
            <a:r>
              <a:rPr sz="2600" spc="-25" dirty="0">
                <a:solidFill>
                  <a:srgbClr val="006FC0"/>
                </a:solidFill>
                <a:latin typeface="Calibri"/>
                <a:cs typeface="Calibri"/>
              </a:rPr>
              <a:t>layers</a:t>
            </a:r>
            <a:r>
              <a:rPr sz="2600" spc="5" dirty="0">
                <a:solidFill>
                  <a:srgbClr val="006FC0"/>
                </a:solidFill>
                <a:latin typeface="Calibri"/>
                <a:cs typeface="Calibri"/>
              </a:rPr>
              <a:t> </a:t>
            </a:r>
            <a:r>
              <a:rPr sz="2600" spc="-5" dirty="0">
                <a:solidFill>
                  <a:srgbClr val="006FC0"/>
                </a:solidFill>
                <a:latin typeface="Calibri"/>
                <a:cs typeface="Calibri"/>
              </a:rPr>
              <a:t>that </a:t>
            </a:r>
            <a:r>
              <a:rPr sz="2600" spc="-15" dirty="0">
                <a:solidFill>
                  <a:srgbClr val="006FC0"/>
                </a:solidFill>
                <a:latin typeface="Calibri"/>
                <a:cs typeface="Calibri"/>
              </a:rPr>
              <a:t>control</a:t>
            </a:r>
            <a:r>
              <a:rPr sz="2600" dirty="0">
                <a:solidFill>
                  <a:srgbClr val="006FC0"/>
                </a:solidFill>
                <a:latin typeface="Calibri"/>
                <a:cs typeface="Calibri"/>
              </a:rPr>
              <a:t> </a:t>
            </a:r>
            <a:r>
              <a:rPr sz="2600" spc="-10" dirty="0">
                <a:solidFill>
                  <a:srgbClr val="006FC0"/>
                </a:solidFill>
                <a:latin typeface="Calibri"/>
                <a:cs typeface="Calibri"/>
              </a:rPr>
              <a:t>information</a:t>
            </a:r>
            <a:r>
              <a:rPr sz="2600" spc="10" dirty="0">
                <a:solidFill>
                  <a:srgbClr val="006FC0"/>
                </a:solidFill>
                <a:latin typeface="Calibri"/>
                <a:cs typeface="Calibri"/>
              </a:rPr>
              <a:t> </a:t>
            </a:r>
            <a:r>
              <a:rPr sz="2600" spc="-10" dirty="0">
                <a:solidFill>
                  <a:srgbClr val="006FC0"/>
                </a:solidFill>
                <a:latin typeface="Calibri"/>
                <a:cs typeface="Calibri"/>
              </a:rPr>
              <a:t>flow</a:t>
            </a:r>
            <a:endParaRPr sz="2600" dirty="0">
              <a:latin typeface="Calibri"/>
              <a:cs typeface="Calibri"/>
            </a:endParaRPr>
          </a:p>
          <a:p>
            <a:pPr marL="241300" indent="-228600">
              <a:lnSpc>
                <a:spcPct val="100000"/>
              </a:lnSpc>
              <a:spcBef>
                <a:spcPts val="685"/>
              </a:spcBef>
              <a:buFont typeface="Arial MT"/>
              <a:buChar char="•"/>
              <a:tabLst>
                <a:tab pos="241300" algn="l"/>
              </a:tabLst>
            </a:pPr>
            <a:r>
              <a:rPr sz="2600" spc="-5" dirty="0">
                <a:solidFill>
                  <a:srgbClr val="006FC0"/>
                </a:solidFill>
                <a:latin typeface="Calibri"/>
                <a:cs typeface="Calibri"/>
              </a:rPr>
              <a:t>LSTM</a:t>
            </a:r>
            <a:r>
              <a:rPr sz="2600" spc="-15" dirty="0">
                <a:solidFill>
                  <a:srgbClr val="006FC0"/>
                </a:solidFill>
                <a:latin typeface="Calibri"/>
                <a:cs typeface="Calibri"/>
              </a:rPr>
              <a:t> </a:t>
            </a:r>
            <a:r>
              <a:rPr sz="2600" dirty="0">
                <a:solidFill>
                  <a:srgbClr val="006FC0"/>
                </a:solidFill>
                <a:latin typeface="Calibri"/>
                <a:cs typeface="Calibri"/>
              </a:rPr>
              <a:t>cells</a:t>
            </a:r>
            <a:r>
              <a:rPr sz="2600" spc="-15" dirty="0">
                <a:solidFill>
                  <a:srgbClr val="006FC0"/>
                </a:solidFill>
                <a:latin typeface="Calibri"/>
                <a:cs typeface="Calibri"/>
              </a:rPr>
              <a:t> </a:t>
            </a:r>
            <a:r>
              <a:rPr sz="2600" spc="-10" dirty="0">
                <a:solidFill>
                  <a:srgbClr val="006FC0"/>
                </a:solidFill>
                <a:latin typeface="Calibri"/>
                <a:cs typeface="Calibri"/>
              </a:rPr>
              <a:t>can</a:t>
            </a:r>
            <a:r>
              <a:rPr sz="2600" spc="5" dirty="0">
                <a:solidFill>
                  <a:srgbClr val="006FC0"/>
                </a:solidFill>
                <a:latin typeface="Calibri"/>
                <a:cs typeface="Calibri"/>
              </a:rPr>
              <a:t> </a:t>
            </a:r>
            <a:r>
              <a:rPr sz="2600" spc="-10" dirty="0">
                <a:solidFill>
                  <a:srgbClr val="006FC0"/>
                </a:solidFill>
                <a:latin typeface="Calibri"/>
                <a:cs typeface="Calibri"/>
              </a:rPr>
              <a:t>track</a:t>
            </a:r>
            <a:r>
              <a:rPr sz="2600" spc="5" dirty="0">
                <a:solidFill>
                  <a:srgbClr val="006FC0"/>
                </a:solidFill>
                <a:latin typeface="Calibri"/>
                <a:cs typeface="Calibri"/>
              </a:rPr>
              <a:t> </a:t>
            </a:r>
            <a:r>
              <a:rPr sz="2600" spc="-10" dirty="0">
                <a:solidFill>
                  <a:srgbClr val="006FC0"/>
                </a:solidFill>
                <a:latin typeface="Calibri"/>
                <a:cs typeface="Calibri"/>
              </a:rPr>
              <a:t>information</a:t>
            </a:r>
            <a:r>
              <a:rPr sz="2600" spc="10" dirty="0">
                <a:solidFill>
                  <a:srgbClr val="006FC0"/>
                </a:solidFill>
                <a:latin typeface="Calibri"/>
                <a:cs typeface="Calibri"/>
              </a:rPr>
              <a:t> </a:t>
            </a:r>
            <a:r>
              <a:rPr sz="2600" spc="-10" dirty="0">
                <a:solidFill>
                  <a:srgbClr val="006FC0"/>
                </a:solidFill>
                <a:latin typeface="Calibri"/>
                <a:cs typeface="Calibri"/>
              </a:rPr>
              <a:t>throughout</a:t>
            </a:r>
            <a:r>
              <a:rPr sz="2600" spc="-5" dirty="0">
                <a:solidFill>
                  <a:srgbClr val="006FC0"/>
                </a:solidFill>
                <a:latin typeface="Calibri"/>
                <a:cs typeface="Calibri"/>
              </a:rPr>
              <a:t> </a:t>
            </a:r>
            <a:r>
              <a:rPr sz="2600" spc="-15" dirty="0">
                <a:solidFill>
                  <a:srgbClr val="006FC0"/>
                </a:solidFill>
                <a:latin typeface="Calibri"/>
                <a:cs typeface="Calibri"/>
              </a:rPr>
              <a:t>many</a:t>
            </a:r>
            <a:r>
              <a:rPr sz="2600" spc="-10" dirty="0">
                <a:solidFill>
                  <a:srgbClr val="006FC0"/>
                </a:solidFill>
                <a:latin typeface="Calibri"/>
                <a:cs typeface="Calibri"/>
              </a:rPr>
              <a:t> timesteps</a:t>
            </a:r>
            <a:endParaRPr sz="2600" dirty="0">
              <a:latin typeface="Calibri"/>
              <a:cs typeface="Calibri"/>
            </a:endParaRPr>
          </a:p>
        </p:txBody>
      </p:sp>
      <p:pic>
        <p:nvPicPr>
          <p:cNvPr id="5" name="object 5"/>
          <p:cNvPicPr/>
          <p:nvPr/>
        </p:nvPicPr>
        <p:blipFill>
          <a:blip r:embed="rId2" cstate="print"/>
          <a:stretch>
            <a:fillRect/>
          </a:stretch>
        </p:blipFill>
        <p:spPr>
          <a:xfrm>
            <a:off x="1278164" y="2885407"/>
            <a:ext cx="9952534" cy="333248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55511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What Problems are CNNs good at?</a:t>
            </a:r>
          </a:p>
        </p:txBody>
      </p:sp>
      <p:pic>
        <p:nvPicPr>
          <p:cNvPr id="3" name="Picture 2"/>
          <p:cNvPicPr>
            <a:picLocks noChangeAspect="1"/>
          </p:cNvPicPr>
          <p:nvPr/>
        </p:nvPicPr>
        <p:blipFill>
          <a:blip r:embed="rId2"/>
          <a:stretch>
            <a:fillRect/>
          </a:stretch>
        </p:blipFill>
        <p:spPr>
          <a:xfrm>
            <a:off x="1704975" y="2595562"/>
            <a:ext cx="8782050" cy="166687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3219758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A complete LSTM unit</a:t>
            </a:r>
          </a:p>
        </p:txBody>
      </p:sp>
      <p:pic>
        <p:nvPicPr>
          <p:cNvPr id="6" name="object 4"/>
          <p:cNvPicPr/>
          <p:nvPr/>
        </p:nvPicPr>
        <p:blipFill>
          <a:blip r:embed="rId2" cstate="print"/>
          <a:stretch>
            <a:fillRect/>
          </a:stretch>
        </p:blipFill>
        <p:spPr>
          <a:xfrm>
            <a:off x="2763541" y="2048256"/>
            <a:ext cx="6725878" cy="401419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129953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A complete LSTM unit</a:t>
            </a:r>
          </a:p>
        </p:txBody>
      </p:sp>
      <p:pic>
        <p:nvPicPr>
          <p:cNvPr id="3" name="Picture 2"/>
          <p:cNvPicPr>
            <a:picLocks noChangeAspect="1"/>
          </p:cNvPicPr>
          <p:nvPr/>
        </p:nvPicPr>
        <p:blipFill>
          <a:blip r:embed="rId2"/>
          <a:stretch>
            <a:fillRect/>
          </a:stretch>
        </p:blipFill>
        <p:spPr>
          <a:xfrm>
            <a:off x="3245167" y="2014728"/>
            <a:ext cx="5762625" cy="39624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3902933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A complete LSTM unit</a:t>
            </a:r>
          </a:p>
        </p:txBody>
      </p:sp>
      <p:pic>
        <p:nvPicPr>
          <p:cNvPr id="1026" name="Picture 2" descr="The LSTM unit contain a forget gate, output gate and input gate. Th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87" y="1979586"/>
            <a:ext cx="7068185" cy="39914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752172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4" name="object 5"/>
          <p:cNvPicPr/>
          <p:nvPr/>
        </p:nvPicPr>
        <p:blipFill>
          <a:blip r:embed="rId2" cstate="print"/>
          <a:stretch>
            <a:fillRect/>
          </a:stretch>
        </p:blipFill>
        <p:spPr>
          <a:xfrm>
            <a:off x="2770121" y="2345199"/>
            <a:ext cx="6227504" cy="3875153"/>
          </a:xfrm>
          <a:prstGeom prst="rect">
            <a:avLst/>
          </a:prstGeom>
        </p:spPr>
      </p:pic>
      <p:pic>
        <p:nvPicPr>
          <p:cNvPr id="3" name="Picture 2"/>
          <p:cNvPicPr>
            <a:picLocks noChangeAspect="1"/>
          </p:cNvPicPr>
          <p:nvPr/>
        </p:nvPicPr>
        <p:blipFill>
          <a:blip r:embed="rId3"/>
          <a:stretch>
            <a:fillRect/>
          </a:stretch>
        </p:blipFill>
        <p:spPr>
          <a:xfrm>
            <a:off x="1116330" y="1868949"/>
            <a:ext cx="10039350" cy="47625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2115876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7" name="Picture 6">
            <a:extLst>
              <a:ext uri="{FF2B5EF4-FFF2-40B4-BE49-F238E27FC236}">
                <a16:creationId xmlns:a16="http://schemas.microsoft.com/office/drawing/2014/main" id="{F65C5C2C-5662-4A3B-B906-7C8F2D15BC5C}"/>
              </a:ext>
            </a:extLst>
          </p:cNvPr>
          <p:cNvPicPr>
            <a:picLocks noChangeAspect="1"/>
          </p:cNvPicPr>
          <p:nvPr/>
        </p:nvPicPr>
        <p:blipFill>
          <a:blip r:embed="rId3"/>
          <a:stretch>
            <a:fillRect/>
          </a:stretch>
        </p:blipFill>
        <p:spPr>
          <a:xfrm>
            <a:off x="1224933" y="1941625"/>
            <a:ext cx="5486585" cy="4249855"/>
          </a:xfrm>
          <a:prstGeom prst="rect">
            <a:avLst/>
          </a:prstGeom>
        </p:spPr>
      </p:pic>
      <p:pic>
        <p:nvPicPr>
          <p:cNvPr id="9" name="Picture 8">
            <a:extLst>
              <a:ext uri="{FF2B5EF4-FFF2-40B4-BE49-F238E27FC236}">
                <a16:creationId xmlns:a16="http://schemas.microsoft.com/office/drawing/2014/main" id="{11C7B91D-1BBB-441F-9502-E7729F8AB470}"/>
              </a:ext>
            </a:extLst>
          </p:cNvPr>
          <p:cNvPicPr>
            <a:picLocks noChangeAspect="1"/>
          </p:cNvPicPr>
          <p:nvPr/>
        </p:nvPicPr>
        <p:blipFill>
          <a:blip r:embed="rId4"/>
          <a:stretch>
            <a:fillRect/>
          </a:stretch>
        </p:blipFill>
        <p:spPr>
          <a:xfrm>
            <a:off x="6708608" y="1944342"/>
            <a:ext cx="4937473" cy="1501163"/>
          </a:xfrm>
          <a:prstGeom prst="rect">
            <a:avLst/>
          </a:prstGeom>
        </p:spPr>
      </p:pic>
      <p:pic>
        <p:nvPicPr>
          <p:cNvPr id="11" name="Picture 10">
            <a:extLst>
              <a:ext uri="{FF2B5EF4-FFF2-40B4-BE49-F238E27FC236}">
                <a16:creationId xmlns:a16="http://schemas.microsoft.com/office/drawing/2014/main" id="{0DBF6B9E-CEF7-4991-86FA-B5F10A7F8A0C}"/>
              </a:ext>
            </a:extLst>
          </p:cNvPr>
          <p:cNvPicPr>
            <a:picLocks noChangeAspect="1"/>
          </p:cNvPicPr>
          <p:nvPr/>
        </p:nvPicPr>
        <p:blipFill>
          <a:blip r:embed="rId5"/>
          <a:stretch>
            <a:fillRect/>
          </a:stretch>
        </p:blipFill>
        <p:spPr>
          <a:xfrm>
            <a:off x="7116470" y="3598161"/>
            <a:ext cx="4380113" cy="2662306"/>
          </a:xfrm>
          <a:prstGeom prst="rect">
            <a:avLst/>
          </a:prstGeom>
        </p:spPr>
      </p:pic>
    </p:spTree>
    <p:extLst>
      <p:ext uri="{BB962C8B-B14F-4D97-AF65-F5344CB8AC3E}">
        <p14:creationId xmlns:p14="http://schemas.microsoft.com/office/powerpoint/2010/main" val="992325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5" name="object 5"/>
          <p:cNvPicPr/>
          <p:nvPr/>
        </p:nvPicPr>
        <p:blipFill>
          <a:blip r:embed="rId2" cstate="print"/>
          <a:stretch>
            <a:fillRect/>
          </a:stretch>
        </p:blipFill>
        <p:spPr>
          <a:xfrm>
            <a:off x="1724443" y="2843784"/>
            <a:ext cx="2417789" cy="3067055"/>
          </a:xfrm>
          <a:prstGeom prst="rect">
            <a:avLst/>
          </a:prstGeom>
        </p:spPr>
      </p:pic>
      <p:pic>
        <p:nvPicPr>
          <p:cNvPr id="6" name="Picture 5"/>
          <p:cNvPicPr>
            <a:picLocks noChangeAspect="1"/>
          </p:cNvPicPr>
          <p:nvPr/>
        </p:nvPicPr>
        <p:blipFill>
          <a:blip r:embed="rId3"/>
          <a:stretch>
            <a:fillRect/>
          </a:stretch>
        </p:blipFill>
        <p:spPr>
          <a:xfrm>
            <a:off x="1382459" y="1831848"/>
            <a:ext cx="8008429" cy="92935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8" name="Picture 7">
            <a:extLst>
              <a:ext uri="{FF2B5EF4-FFF2-40B4-BE49-F238E27FC236}">
                <a16:creationId xmlns:a16="http://schemas.microsoft.com/office/drawing/2014/main" id="{47BB9DEC-EFA4-47CF-99FE-A265900E0B15}"/>
              </a:ext>
            </a:extLst>
          </p:cNvPr>
          <p:cNvPicPr>
            <a:picLocks noChangeAspect="1"/>
          </p:cNvPicPr>
          <p:nvPr/>
        </p:nvPicPr>
        <p:blipFill>
          <a:blip r:embed="rId5"/>
          <a:stretch>
            <a:fillRect/>
          </a:stretch>
        </p:blipFill>
        <p:spPr>
          <a:xfrm>
            <a:off x="4225769" y="2801398"/>
            <a:ext cx="7411249" cy="2590800"/>
          </a:xfrm>
          <a:prstGeom prst="rect">
            <a:avLst/>
          </a:prstGeom>
        </p:spPr>
      </p:pic>
    </p:spTree>
    <p:extLst>
      <p:ext uri="{BB962C8B-B14F-4D97-AF65-F5344CB8AC3E}">
        <p14:creationId xmlns:p14="http://schemas.microsoft.com/office/powerpoint/2010/main" val="163030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11" name="Picture 10">
            <a:extLst>
              <a:ext uri="{FF2B5EF4-FFF2-40B4-BE49-F238E27FC236}">
                <a16:creationId xmlns:a16="http://schemas.microsoft.com/office/drawing/2014/main" id="{F97DA003-1F9A-4061-BDDA-4A359406B9D6}"/>
              </a:ext>
            </a:extLst>
          </p:cNvPr>
          <p:cNvPicPr>
            <a:picLocks noChangeAspect="1"/>
          </p:cNvPicPr>
          <p:nvPr/>
        </p:nvPicPr>
        <p:blipFill>
          <a:blip r:embed="rId3"/>
          <a:stretch>
            <a:fillRect/>
          </a:stretch>
        </p:blipFill>
        <p:spPr>
          <a:xfrm>
            <a:off x="1335025" y="1831939"/>
            <a:ext cx="7781925" cy="2943225"/>
          </a:xfrm>
          <a:prstGeom prst="rect">
            <a:avLst/>
          </a:prstGeom>
        </p:spPr>
      </p:pic>
      <p:pic>
        <p:nvPicPr>
          <p:cNvPr id="13" name="Picture 12">
            <a:extLst>
              <a:ext uri="{FF2B5EF4-FFF2-40B4-BE49-F238E27FC236}">
                <a16:creationId xmlns:a16="http://schemas.microsoft.com/office/drawing/2014/main" id="{842F26D2-0636-4E7E-A414-5A989331B368}"/>
              </a:ext>
            </a:extLst>
          </p:cNvPr>
          <p:cNvPicPr>
            <a:picLocks noChangeAspect="1"/>
          </p:cNvPicPr>
          <p:nvPr/>
        </p:nvPicPr>
        <p:blipFill>
          <a:blip r:embed="rId4"/>
          <a:stretch>
            <a:fillRect/>
          </a:stretch>
        </p:blipFill>
        <p:spPr>
          <a:xfrm>
            <a:off x="8959696" y="2607261"/>
            <a:ext cx="2411465" cy="3136591"/>
          </a:xfrm>
          <a:prstGeom prst="rect">
            <a:avLst/>
          </a:prstGeom>
        </p:spPr>
      </p:pic>
    </p:spTree>
    <p:extLst>
      <p:ext uri="{BB962C8B-B14F-4D97-AF65-F5344CB8AC3E}">
        <p14:creationId xmlns:p14="http://schemas.microsoft.com/office/powerpoint/2010/main" val="465479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7" name="object 3"/>
          <p:cNvPicPr/>
          <p:nvPr/>
        </p:nvPicPr>
        <p:blipFill>
          <a:blip r:embed="rId2" cstate="print"/>
          <a:stretch>
            <a:fillRect/>
          </a:stretch>
        </p:blipFill>
        <p:spPr>
          <a:xfrm>
            <a:off x="3683336" y="2468879"/>
            <a:ext cx="4886285" cy="3286617"/>
          </a:xfrm>
          <a:prstGeom prst="rect">
            <a:avLst/>
          </a:prstGeom>
        </p:spPr>
      </p:pic>
      <p:pic>
        <p:nvPicPr>
          <p:cNvPr id="3" name="Picture 2"/>
          <p:cNvPicPr>
            <a:picLocks noChangeAspect="1"/>
          </p:cNvPicPr>
          <p:nvPr/>
        </p:nvPicPr>
        <p:blipFill>
          <a:blip r:embed="rId3"/>
          <a:stretch>
            <a:fillRect/>
          </a:stretch>
        </p:blipFill>
        <p:spPr>
          <a:xfrm>
            <a:off x="1504282" y="1885583"/>
            <a:ext cx="9244394" cy="49452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2489580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6" name="Picture 5">
            <a:extLst>
              <a:ext uri="{FF2B5EF4-FFF2-40B4-BE49-F238E27FC236}">
                <a16:creationId xmlns:a16="http://schemas.microsoft.com/office/drawing/2014/main" id="{6D61CBC7-32AA-4740-84D7-E8B19FA8E072}"/>
              </a:ext>
            </a:extLst>
          </p:cNvPr>
          <p:cNvPicPr>
            <a:picLocks noChangeAspect="1"/>
          </p:cNvPicPr>
          <p:nvPr/>
        </p:nvPicPr>
        <p:blipFill>
          <a:blip r:embed="rId3"/>
          <a:stretch>
            <a:fillRect/>
          </a:stretch>
        </p:blipFill>
        <p:spPr>
          <a:xfrm>
            <a:off x="1240515" y="1831939"/>
            <a:ext cx="6905625" cy="4200525"/>
          </a:xfrm>
          <a:prstGeom prst="rect">
            <a:avLst/>
          </a:prstGeom>
        </p:spPr>
      </p:pic>
      <p:pic>
        <p:nvPicPr>
          <p:cNvPr id="9" name="Picture 8">
            <a:extLst>
              <a:ext uri="{FF2B5EF4-FFF2-40B4-BE49-F238E27FC236}">
                <a16:creationId xmlns:a16="http://schemas.microsoft.com/office/drawing/2014/main" id="{DB4ABDAC-2B0B-4E18-974B-67CD9BBECBE4}"/>
              </a:ext>
            </a:extLst>
          </p:cNvPr>
          <p:cNvPicPr>
            <a:picLocks noChangeAspect="1"/>
          </p:cNvPicPr>
          <p:nvPr/>
        </p:nvPicPr>
        <p:blipFill>
          <a:blip r:embed="rId4"/>
          <a:stretch>
            <a:fillRect/>
          </a:stretch>
        </p:blipFill>
        <p:spPr>
          <a:xfrm>
            <a:off x="7335545" y="1831939"/>
            <a:ext cx="3615940" cy="2388117"/>
          </a:xfrm>
          <a:prstGeom prst="rect">
            <a:avLst/>
          </a:prstGeom>
        </p:spPr>
      </p:pic>
    </p:spTree>
    <p:extLst>
      <p:ext uri="{BB962C8B-B14F-4D97-AF65-F5344CB8AC3E}">
        <p14:creationId xmlns:p14="http://schemas.microsoft.com/office/powerpoint/2010/main" val="4178704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4" name="Picture 3">
            <a:extLst>
              <a:ext uri="{FF2B5EF4-FFF2-40B4-BE49-F238E27FC236}">
                <a16:creationId xmlns:a16="http://schemas.microsoft.com/office/drawing/2014/main" id="{2D07FE29-FF10-44A8-A239-13C8C83E9B8B}"/>
              </a:ext>
            </a:extLst>
          </p:cNvPr>
          <p:cNvPicPr>
            <a:picLocks noChangeAspect="1"/>
          </p:cNvPicPr>
          <p:nvPr/>
        </p:nvPicPr>
        <p:blipFill>
          <a:blip r:embed="rId3"/>
          <a:stretch>
            <a:fillRect/>
          </a:stretch>
        </p:blipFill>
        <p:spPr>
          <a:xfrm>
            <a:off x="1243752" y="1831939"/>
            <a:ext cx="6810375" cy="1666875"/>
          </a:xfrm>
          <a:prstGeom prst="rect">
            <a:avLst/>
          </a:prstGeom>
        </p:spPr>
      </p:pic>
      <p:sp>
        <p:nvSpPr>
          <p:cNvPr id="8" name="TextBox 7">
            <a:extLst>
              <a:ext uri="{FF2B5EF4-FFF2-40B4-BE49-F238E27FC236}">
                <a16:creationId xmlns:a16="http://schemas.microsoft.com/office/drawing/2014/main" id="{9F8A3C56-901E-4851-A5EE-DF9FFA5321A2}"/>
              </a:ext>
            </a:extLst>
          </p:cNvPr>
          <p:cNvSpPr txBox="1"/>
          <p:nvPr/>
        </p:nvSpPr>
        <p:spPr>
          <a:xfrm>
            <a:off x="1243752" y="3605164"/>
            <a:ext cx="6094520" cy="1754326"/>
          </a:xfrm>
          <a:prstGeom prst="rect">
            <a:avLst/>
          </a:prstGeom>
          <a:noFill/>
        </p:spPr>
        <p:txBody>
          <a:bodyPr wrap="square">
            <a:spAutoFit/>
          </a:bodyPr>
          <a:lstStyle/>
          <a:p>
            <a:r>
              <a:rPr lang="en-US" b="1" dirty="0"/>
              <a:t>Purpose:</a:t>
            </a:r>
            <a:br>
              <a:rPr lang="en-US" dirty="0"/>
            </a:br>
            <a:r>
              <a:rPr lang="en-US" dirty="0"/>
              <a:t>LSTMs are designed to "forget" irrelevant parts of the previous state. This is particularly useful in tasks like language modeling, where the model needs to remember important information (like subjects) and forget irrelevant details to correctly predict pronouns and other context-dependent elements.</a:t>
            </a:r>
          </a:p>
        </p:txBody>
      </p:sp>
      <p:pic>
        <p:nvPicPr>
          <p:cNvPr id="10" name="Picture 9">
            <a:extLst>
              <a:ext uri="{FF2B5EF4-FFF2-40B4-BE49-F238E27FC236}">
                <a16:creationId xmlns:a16="http://schemas.microsoft.com/office/drawing/2014/main" id="{842F07DC-90EE-4079-9167-19539432C6FD}"/>
              </a:ext>
            </a:extLst>
          </p:cNvPr>
          <p:cNvPicPr>
            <a:picLocks noChangeAspect="1"/>
          </p:cNvPicPr>
          <p:nvPr/>
        </p:nvPicPr>
        <p:blipFill>
          <a:blip r:embed="rId4"/>
          <a:stretch>
            <a:fillRect/>
          </a:stretch>
        </p:blipFill>
        <p:spPr>
          <a:xfrm>
            <a:off x="7751799" y="3429000"/>
            <a:ext cx="3520900" cy="2325348"/>
          </a:xfrm>
          <a:prstGeom prst="rect">
            <a:avLst/>
          </a:prstGeom>
        </p:spPr>
      </p:pic>
    </p:spTree>
    <p:extLst>
      <p:ext uri="{BB962C8B-B14F-4D97-AF65-F5344CB8AC3E}">
        <p14:creationId xmlns:p14="http://schemas.microsoft.com/office/powerpoint/2010/main" val="1892153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What is Sequence Learning?</a:t>
            </a:r>
          </a:p>
        </p:txBody>
      </p:sp>
      <p:pic>
        <p:nvPicPr>
          <p:cNvPr id="4" name="Picture 3"/>
          <p:cNvPicPr>
            <a:picLocks noChangeAspect="1"/>
          </p:cNvPicPr>
          <p:nvPr/>
        </p:nvPicPr>
        <p:blipFill>
          <a:blip r:embed="rId2"/>
          <a:stretch>
            <a:fillRect/>
          </a:stretch>
        </p:blipFill>
        <p:spPr>
          <a:xfrm>
            <a:off x="1354264" y="1953640"/>
            <a:ext cx="9544431" cy="365029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2044942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5" name="object 3"/>
          <p:cNvPicPr/>
          <p:nvPr/>
        </p:nvPicPr>
        <p:blipFill>
          <a:blip r:embed="rId2" cstate="print"/>
          <a:stretch>
            <a:fillRect/>
          </a:stretch>
        </p:blipFill>
        <p:spPr>
          <a:xfrm>
            <a:off x="3364305" y="2711209"/>
            <a:ext cx="5532807" cy="3255856"/>
          </a:xfrm>
          <a:prstGeom prst="rect">
            <a:avLst/>
          </a:prstGeom>
        </p:spPr>
      </p:pic>
      <p:pic>
        <p:nvPicPr>
          <p:cNvPr id="4" name="Picture 3"/>
          <p:cNvPicPr>
            <a:picLocks noChangeAspect="1"/>
          </p:cNvPicPr>
          <p:nvPr/>
        </p:nvPicPr>
        <p:blipFill>
          <a:blip r:embed="rId3"/>
          <a:stretch>
            <a:fillRect/>
          </a:stretch>
        </p:blipFill>
        <p:spPr>
          <a:xfrm>
            <a:off x="1512093" y="1920565"/>
            <a:ext cx="9228773" cy="56603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483872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7" name="Picture 6">
            <a:extLst>
              <a:ext uri="{FF2B5EF4-FFF2-40B4-BE49-F238E27FC236}">
                <a16:creationId xmlns:a16="http://schemas.microsoft.com/office/drawing/2014/main" id="{69BE6922-4B1F-43DC-AB1D-6B1887CB2604}"/>
              </a:ext>
            </a:extLst>
          </p:cNvPr>
          <p:cNvPicPr>
            <a:picLocks noChangeAspect="1"/>
          </p:cNvPicPr>
          <p:nvPr/>
        </p:nvPicPr>
        <p:blipFill>
          <a:blip r:embed="rId3"/>
          <a:stretch>
            <a:fillRect/>
          </a:stretch>
        </p:blipFill>
        <p:spPr>
          <a:xfrm>
            <a:off x="1197422" y="1831939"/>
            <a:ext cx="6867525" cy="4371975"/>
          </a:xfrm>
          <a:prstGeom prst="rect">
            <a:avLst/>
          </a:prstGeom>
        </p:spPr>
      </p:pic>
      <p:pic>
        <p:nvPicPr>
          <p:cNvPr id="9" name="Picture 8">
            <a:extLst>
              <a:ext uri="{FF2B5EF4-FFF2-40B4-BE49-F238E27FC236}">
                <a16:creationId xmlns:a16="http://schemas.microsoft.com/office/drawing/2014/main" id="{9A511F68-74B3-4647-9E51-A1743DA4CC4F}"/>
              </a:ext>
            </a:extLst>
          </p:cNvPr>
          <p:cNvPicPr>
            <a:picLocks noChangeAspect="1"/>
          </p:cNvPicPr>
          <p:nvPr/>
        </p:nvPicPr>
        <p:blipFill>
          <a:blip r:embed="rId4"/>
          <a:stretch>
            <a:fillRect/>
          </a:stretch>
        </p:blipFill>
        <p:spPr>
          <a:xfrm>
            <a:off x="5450889" y="2036726"/>
            <a:ext cx="5811323" cy="1981200"/>
          </a:xfrm>
          <a:prstGeom prst="rect">
            <a:avLst/>
          </a:prstGeom>
        </p:spPr>
      </p:pic>
    </p:spTree>
    <p:extLst>
      <p:ext uri="{BB962C8B-B14F-4D97-AF65-F5344CB8AC3E}">
        <p14:creationId xmlns:p14="http://schemas.microsoft.com/office/powerpoint/2010/main" val="1334183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4" name="Picture 3">
            <a:extLst>
              <a:ext uri="{FF2B5EF4-FFF2-40B4-BE49-F238E27FC236}">
                <a16:creationId xmlns:a16="http://schemas.microsoft.com/office/drawing/2014/main" id="{56704403-2A33-4473-85E8-089EBB0E5016}"/>
              </a:ext>
            </a:extLst>
          </p:cNvPr>
          <p:cNvPicPr>
            <a:picLocks noChangeAspect="1"/>
          </p:cNvPicPr>
          <p:nvPr/>
        </p:nvPicPr>
        <p:blipFill>
          <a:blip r:embed="rId3"/>
          <a:stretch>
            <a:fillRect/>
          </a:stretch>
        </p:blipFill>
        <p:spPr>
          <a:xfrm>
            <a:off x="1189422" y="1831939"/>
            <a:ext cx="6161289" cy="2895600"/>
          </a:xfrm>
          <a:prstGeom prst="rect">
            <a:avLst/>
          </a:prstGeom>
        </p:spPr>
      </p:pic>
      <p:pic>
        <p:nvPicPr>
          <p:cNvPr id="8" name="Picture 7">
            <a:extLst>
              <a:ext uri="{FF2B5EF4-FFF2-40B4-BE49-F238E27FC236}">
                <a16:creationId xmlns:a16="http://schemas.microsoft.com/office/drawing/2014/main" id="{B43C5D18-F8D6-47E9-A453-0B211B30F0BD}"/>
              </a:ext>
            </a:extLst>
          </p:cNvPr>
          <p:cNvPicPr>
            <a:picLocks noChangeAspect="1"/>
          </p:cNvPicPr>
          <p:nvPr/>
        </p:nvPicPr>
        <p:blipFill>
          <a:blip r:embed="rId4"/>
          <a:stretch>
            <a:fillRect/>
          </a:stretch>
        </p:blipFill>
        <p:spPr>
          <a:xfrm>
            <a:off x="7656389" y="3417620"/>
            <a:ext cx="4159790" cy="2619837"/>
          </a:xfrm>
          <a:prstGeom prst="rect">
            <a:avLst/>
          </a:prstGeom>
        </p:spPr>
      </p:pic>
    </p:spTree>
    <p:extLst>
      <p:ext uri="{BB962C8B-B14F-4D97-AF65-F5344CB8AC3E}">
        <p14:creationId xmlns:p14="http://schemas.microsoft.com/office/powerpoint/2010/main" val="1583431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6" name="object 3"/>
          <p:cNvPicPr/>
          <p:nvPr/>
        </p:nvPicPr>
        <p:blipFill>
          <a:blip r:embed="rId2" cstate="print"/>
          <a:stretch>
            <a:fillRect/>
          </a:stretch>
        </p:blipFill>
        <p:spPr>
          <a:xfrm>
            <a:off x="3732571" y="2852681"/>
            <a:ext cx="4789637" cy="3063605"/>
          </a:xfrm>
          <a:prstGeom prst="rect">
            <a:avLst/>
          </a:prstGeom>
        </p:spPr>
      </p:pic>
      <p:pic>
        <p:nvPicPr>
          <p:cNvPr id="3" name="Picture 2"/>
          <p:cNvPicPr>
            <a:picLocks noChangeAspect="1"/>
          </p:cNvPicPr>
          <p:nvPr/>
        </p:nvPicPr>
        <p:blipFill>
          <a:blip r:embed="rId3"/>
          <a:stretch>
            <a:fillRect/>
          </a:stretch>
        </p:blipFill>
        <p:spPr>
          <a:xfrm>
            <a:off x="1604200" y="1926383"/>
            <a:ext cx="9044559" cy="55439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367424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7" name="Picture 6">
            <a:extLst>
              <a:ext uri="{FF2B5EF4-FFF2-40B4-BE49-F238E27FC236}">
                <a16:creationId xmlns:a16="http://schemas.microsoft.com/office/drawing/2014/main" id="{59077130-5B22-480A-981D-2DDE5E00312E}"/>
              </a:ext>
            </a:extLst>
          </p:cNvPr>
          <p:cNvPicPr>
            <a:picLocks noChangeAspect="1"/>
          </p:cNvPicPr>
          <p:nvPr/>
        </p:nvPicPr>
        <p:blipFill>
          <a:blip r:embed="rId3"/>
          <a:stretch>
            <a:fillRect/>
          </a:stretch>
        </p:blipFill>
        <p:spPr>
          <a:xfrm>
            <a:off x="1265808" y="1831939"/>
            <a:ext cx="6553200" cy="4419600"/>
          </a:xfrm>
          <a:prstGeom prst="rect">
            <a:avLst/>
          </a:prstGeom>
        </p:spPr>
      </p:pic>
      <p:pic>
        <p:nvPicPr>
          <p:cNvPr id="9" name="Picture 8">
            <a:extLst>
              <a:ext uri="{FF2B5EF4-FFF2-40B4-BE49-F238E27FC236}">
                <a16:creationId xmlns:a16="http://schemas.microsoft.com/office/drawing/2014/main" id="{2B695985-0D0F-4E93-8729-2646558916E7}"/>
              </a:ext>
            </a:extLst>
          </p:cNvPr>
          <p:cNvPicPr>
            <a:picLocks noChangeAspect="1"/>
          </p:cNvPicPr>
          <p:nvPr/>
        </p:nvPicPr>
        <p:blipFill>
          <a:blip r:embed="rId4"/>
          <a:stretch>
            <a:fillRect/>
          </a:stretch>
        </p:blipFill>
        <p:spPr>
          <a:xfrm>
            <a:off x="7688062" y="1831939"/>
            <a:ext cx="3815178" cy="2515502"/>
          </a:xfrm>
          <a:prstGeom prst="rect">
            <a:avLst/>
          </a:prstGeom>
        </p:spPr>
      </p:pic>
    </p:spTree>
    <p:extLst>
      <p:ext uri="{BB962C8B-B14F-4D97-AF65-F5344CB8AC3E}">
        <p14:creationId xmlns:p14="http://schemas.microsoft.com/office/powerpoint/2010/main" val="38727452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9" name="Picture 8">
            <a:extLst>
              <a:ext uri="{FF2B5EF4-FFF2-40B4-BE49-F238E27FC236}">
                <a16:creationId xmlns:a16="http://schemas.microsoft.com/office/drawing/2014/main" id="{2B695985-0D0F-4E93-8729-2646558916E7}"/>
              </a:ext>
            </a:extLst>
          </p:cNvPr>
          <p:cNvPicPr>
            <a:picLocks noChangeAspect="1"/>
          </p:cNvPicPr>
          <p:nvPr/>
        </p:nvPicPr>
        <p:blipFill>
          <a:blip r:embed="rId3"/>
          <a:stretch>
            <a:fillRect/>
          </a:stretch>
        </p:blipFill>
        <p:spPr>
          <a:xfrm>
            <a:off x="7688062" y="1831939"/>
            <a:ext cx="3815178" cy="2515502"/>
          </a:xfrm>
          <a:prstGeom prst="rect">
            <a:avLst/>
          </a:prstGeom>
        </p:spPr>
      </p:pic>
      <p:pic>
        <p:nvPicPr>
          <p:cNvPr id="4" name="Picture 3">
            <a:extLst>
              <a:ext uri="{FF2B5EF4-FFF2-40B4-BE49-F238E27FC236}">
                <a16:creationId xmlns:a16="http://schemas.microsoft.com/office/drawing/2014/main" id="{44AD24F3-A52B-4BA2-8803-7380DA2408DD}"/>
              </a:ext>
            </a:extLst>
          </p:cNvPr>
          <p:cNvPicPr>
            <a:picLocks noChangeAspect="1"/>
          </p:cNvPicPr>
          <p:nvPr/>
        </p:nvPicPr>
        <p:blipFill>
          <a:blip r:embed="rId4"/>
          <a:stretch>
            <a:fillRect/>
          </a:stretch>
        </p:blipFill>
        <p:spPr>
          <a:xfrm>
            <a:off x="1205652" y="1831940"/>
            <a:ext cx="6402511" cy="4348040"/>
          </a:xfrm>
          <a:prstGeom prst="rect">
            <a:avLst/>
          </a:prstGeom>
        </p:spPr>
      </p:pic>
    </p:spTree>
    <p:extLst>
      <p:ext uri="{BB962C8B-B14F-4D97-AF65-F5344CB8AC3E}">
        <p14:creationId xmlns:p14="http://schemas.microsoft.com/office/powerpoint/2010/main" val="4025804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(Equations)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6" name="Picture 5">
            <a:extLst>
              <a:ext uri="{FF2B5EF4-FFF2-40B4-BE49-F238E27FC236}">
                <a16:creationId xmlns:a16="http://schemas.microsoft.com/office/drawing/2014/main" id="{0DA33B2C-8827-46FD-A2C4-15977F180134}"/>
              </a:ext>
            </a:extLst>
          </p:cNvPr>
          <p:cNvPicPr>
            <a:picLocks noChangeAspect="1"/>
          </p:cNvPicPr>
          <p:nvPr/>
        </p:nvPicPr>
        <p:blipFill>
          <a:blip r:embed="rId3"/>
          <a:stretch>
            <a:fillRect/>
          </a:stretch>
        </p:blipFill>
        <p:spPr>
          <a:xfrm>
            <a:off x="1194926" y="1860791"/>
            <a:ext cx="4593316" cy="2315209"/>
          </a:xfrm>
          <a:prstGeom prst="rect">
            <a:avLst/>
          </a:prstGeom>
        </p:spPr>
      </p:pic>
      <p:pic>
        <p:nvPicPr>
          <p:cNvPr id="8" name="Picture 7">
            <a:extLst>
              <a:ext uri="{FF2B5EF4-FFF2-40B4-BE49-F238E27FC236}">
                <a16:creationId xmlns:a16="http://schemas.microsoft.com/office/drawing/2014/main" id="{03084B7B-FC43-4310-9E14-5D666F76D941}"/>
              </a:ext>
            </a:extLst>
          </p:cNvPr>
          <p:cNvPicPr>
            <a:picLocks noChangeAspect="1"/>
          </p:cNvPicPr>
          <p:nvPr/>
        </p:nvPicPr>
        <p:blipFill>
          <a:blip r:embed="rId4"/>
          <a:stretch>
            <a:fillRect/>
          </a:stretch>
        </p:blipFill>
        <p:spPr>
          <a:xfrm>
            <a:off x="1194926" y="4343195"/>
            <a:ext cx="4122798" cy="1795536"/>
          </a:xfrm>
          <a:prstGeom prst="rect">
            <a:avLst/>
          </a:prstGeom>
        </p:spPr>
      </p:pic>
      <p:pic>
        <p:nvPicPr>
          <p:cNvPr id="11" name="Picture 10">
            <a:extLst>
              <a:ext uri="{FF2B5EF4-FFF2-40B4-BE49-F238E27FC236}">
                <a16:creationId xmlns:a16="http://schemas.microsoft.com/office/drawing/2014/main" id="{E61503FF-3F4D-449C-A1A6-88602DD2CD05}"/>
              </a:ext>
            </a:extLst>
          </p:cNvPr>
          <p:cNvPicPr>
            <a:picLocks noChangeAspect="1"/>
          </p:cNvPicPr>
          <p:nvPr/>
        </p:nvPicPr>
        <p:blipFill>
          <a:blip r:embed="rId5"/>
          <a:stretch>
            <a:fillRect/>
          </a:stretch>
        </p:blipFill>
        <p:spPr>
          <a:xfrm>
            <a:off x="5788242" y="1984390"/>
            <a:ext cx="5473479" cy="3581909"/>
          </a:xfrm>
          <a:prstGeom prst="rect">
            <a:avLst/>
          </a:prstGeom>
        </p:spPr>
      </p:pic>
    </p:spTree>
    <p:extLst>
      <p:ext uri="{BB962C8B-B14F-4D97-AF65-F5344CB8AC3E}">
        <p14:creationId xmlns:p14="http://schemas.microsoft.com/office/powerpoint/2010/main" val="1203360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(Equations)</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4" name="Picture 3">
            <a:extLst>
              <a:ext uri="{FF2B5EF4-FFF2-40B4-BE49-F238E27FC236}">
                <a16:creationId xmlns:a16="http://schemas.microsoft.com/office/drawing/2014/main" id="{40FCEE79-F6F0-42C8-A0FE-638988D6D95C}"/>
              </a:ext>
            </a:extLst>
          </p:cNvPr>
          <p:cNvPicPr>
            <a:picLocks noChangeAspect="1"/>
          </p:cNvPicPr>
          <p:nvPr/>
        </p:nvPicPr>
        <p:blipFill>
          <a:blip r:embed="rId3"/>
          <a:stretch>
            <a:fillRect/>
          </a:stretch>
        </p:blipFill>
        <p:spPr>
          <a:xfrm>
            <a:off x="2881312" y="2135450"/>
            <a:ext cx="6429375" cy="3581400"/>
          </a:xfrm>
          <a:prstGeom prst="rect">
            <a:avLst/>
          </a:prstGeom>
        </p:spPr>
      </p:pic>
    </p:spTree>
    <p:extLst>
      <p:ext uri="{BB962C8B-B14F-4D97-AF65-F5344CB8AC3E}">
        <p14:creationId xmlns:p14="http://schemas.microsoft.com/office/powerpoint/2010/main" val="2741272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5" name="object 3"/>
          <p:cNvPicPr/>
          <p:nvPr/>
        </p:nvPicPr>
        <p:blipFill>
          <a:blip r:embed="rId2" cstate="print"/>
          <a:stretch>
            <a:fillRect/>
          </a:stretch>
        </p:blipFill>
        <p:spPr>
          <a:xfrm>
            <a:off x="3357370" y="2670048"/>
            <a:ext cx="5538217" cy="3401568"/>
          </a:xfrm>
          <a:prstGeom prst="rect">
            <a:avLst/>
          </a:prstGeom>
        </p:spPr>
      </p:pic>
      <p:pic>
        <p:nvPicPr>
          <p:cNvPr id="4" name="Picture 3"/>
          <p:cNvPicPr>
            <a:picLocks noChangeAspect="1"/>
          </p:cNvPicPr>
          <p:nvPr/>
        </p:nvPicPr>
        <p:blipFill>
          <a:blip r:embed="rId3"/>
          <a:stretch>
            <a:fillRect/>
          </a:stretch>
        </p:blipFill>
        <p:spPr>
          <a:xfrm>
            <a:off x="1418082" y="1850252"/>
            <a:ext cx="8987790" cy="52402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4057754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7" name="Picture 6">
            <a:extLst>
              <a:ext uri="{FF2B5EF4-FFF2-40B4-BE49-F238E27FC236}">
                <a16:creationId xmlns:a16="http://schemas.microsoft.com/office/drawing/2014/main" id="{F1B2AC21-F977-4AFA-B43F-36B8F6A21895}"/>
              </a:ext>
            </a:extLst>
          </p:cNvPr>
          <p:cNvPicPr>
            <a:picLocks noChangeAspect="1"/>
          </p:cNvPicPr>
          <p:nvPr/>
        </p:nvPicPr>
        <p:blipFill>
          <a:blip r:embed="rId3"/>
          <a:stretch>
            <a:fillRect/>
          </a:stretch>
        </p:blipFill>
        <p:spPr>
          <a:xfrm>
            <a:off x="1168301" y="1831939"/>
            <a:ext cx="6962775" cy="4514850"/>
          </a:xfrm>
          <a:prstGeom prst="rect">
            <a:avLst/>
          </a:prstGeom>
        </p:spPr>
      </p:pic>
    </p:spTree>
    <p:extLst>
      <p:ext uri="{BB962C8B-B14F-4D97-AF65-F5344CB8AC3E}">
        <p14:creationId xmlns:p14="http://schemas.microsoft.com/office/powerpoint/2010/main" val="450815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How to learn sequences?</a:t>
            </a:r>
          </a:p>
        </p:txBody>
      </p:sp>
      <p:pic>
        <p:nvPicPr>
          <p:cNvPr id="3" name="Picture 2"/>
          <p:cNvPicPr>
            <a:picLocks noChangeAspect="1"/>
          </p:cNvPicPr>
          <p:nvPr/>
        </p:nvPicPr>
        <p:blipFill>
          <a:blip r:embed="rId2"/>
          <a:stretch>
            <a:fillRect/>
          </a:stretch>
        </p:blipFill>
        <p:spPr>
          <a:xfrm>
            <a:off x="1472565" y="1817170"/>
            <a:ext cx="9307830" cy="1520389"/>
          </a:xfrm>
          <a:prstGeom prst="rect">
            <a:avLst/>
          </a:prstGeom>
        </p:spPr>
      </p:pic>
      <p:pic>
        <p:nvPicPr>
          <p:cNvPr id="5" name="object 5"/>
          <p:cNvPicPr/>
          <p:nvPr/>
        </p:nvPicPr>
        <p:blipFill>
          <a:blip r:embed="rId3" cstate="print"/>
          <a:stretch>
            <a:fillRect/>
          </a:stretch>
        </p:blipFill>
        <p:spPr>
          <a:xfrm>
            <a:off x="4889507" y="3111054"/>
            <a:ext cx="2035736" cy="315734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732583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4" name="Picture 3">
            <a:extLst>
              <a:ext uri="{FF2B5EF4-FFF2-40B4-BE49-F238E27FC236}">
                <a16:creationId xmlns:a16="http://schemas.microsoft.com/office/drawing/2014/main" id="{388D2AAD-9FA5-4382-B9B5-B034F8AA649B}"/>
              </a:ext>
            </a:extLst>
          </p:cNvPr>
          <p:cNvPicPr>
            <a:picLocks noChangeAspect="1"/>
          </p:cNvPicPr>
          <p:nvPr/>
        </p:nvPicPr>
        <p:blipFill>
          <a:blip r:embed="rId3"/>
          <a:stretch>
            <a:fillRect/>
          </a:stretch>
        </p:blipFill>
        <p:spPr>
          <a:xfrm>
            <a:off x="1230528" y="1831939"/>
            <a:ext cx="6677025" cy="1076325"/>
          </a:xfrm>
          <a:prstGeom prst="rect">
            <a:avLst/>
          </a:prstGeom>
        </p:spPr>
      </p:pic>
    </p:spTree>
    <p:extLst>
      <p:ext uri="{BB962C8B-B14F-4D97-AF65-F5344CB8AC3E}">
        <p14:creationId xmlns:p14="http://schemas.microsoft.com/office/powerpoint/2010/main" val="2532483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a:t>
            </a:r>
          </a:p>
        </p:txBody>
      </p:sp>
      <p:pic>
        <p:nvPicPr>
          <p:cNvPr id="6" name="object 3"/>
          <p:cNvPicPr/>
          <p:nvPr/>
        </p:nvPicPr>
        <p:blipFill>
          <a:blip r:embed="rId2" cstate="print"/>
          <a:stretch>
            <a:fillRect/>
          </a:stretch>
        </p:blipFill>
        <p:spPr>
          <a:xfrm>
            <a:off x="3366515" y="2953512"/>
            <a:ext cx="5100829" cy="2971800"/>
          </a:xfrm>
          <a:prstGeom prst="rect">
            <a:avLst/>
          </a:prstGeom>
        </p:spPr>
      </p:pic>
      <p:pic>
        <p:nvPicPr>
          <p:cNvPr id="3" name="Picture 2"/>
          <p:cNvPicPr>
            <a:picLocks noChangeAspect="1"/>
          </p:cNvPicPr>
          <p:nvPr/>
        </p:nvPicPr>
        <p:blipFill>
          <a:blip r:embed="rId3"/>
          <a:stretch>
            <a:fillRect/>
          </a:stretch>
        </p:blipFill>
        <p:spPr>
          <a:xfrm>
            <a:off x="1542477" y="1993582"/>
            <a:ext cx="3648075" cy="6762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3827474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Forget irrelevant information</a:t>
            </a:r>
          </a:p>
        </p:txBody>
      </p:sp>
      <p:pic>
        <p:nvPicPr>
          <p:cNvPr id="5" name="object 4"/>
          <p:cNvPicPr/>
          <p:nvPr/>
        </p:nvPicPr>
        <p:blipFill>
          <a:blip r:embed="rId2" cstate="print"/>
          <a:stretch>
            <a:fillRect/>
          </a:stretch>
        </p:blipFill>
        <p:spPr>
          <a:xfrm>
            <a:off x="1724496" y="2276856"/>
            <a:ext cx="8803968" cy="357425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2069663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Forget irrelevant information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6" name="Picture 5">
            <a:extLst>
              <a:ext uri="{FF2B5EF4-FFF2-40B4-BE49-F238E27FC236}">
                <a16:creationId xmlns:a16="http://schemas.microsoft.com/office/drawing/2014/main" id="{20D795CC-4DD5-401F-931B-E5CE935A841F}"/>
              </a:ext>
            </a:extLst>
          </p:cNvPr>
          <p:cNvPicPr>
            <a:picLocks noChangeAspect="1"/>
          </p:cNvPicPr>
          <p:nvPr/>
        </p:nvPicPr>
        <p:blipFill>
          <a:blip r:embed="rId3"/>
          <a:stretch>
            <a:fillRect/>
          </a:stretch>
        </p:blipFill>
        <p:spPr>
          <a:xfrm>
            <a:off x="1493483" y="1986535"/>
            <a:ext cx="4602517" cy="4229687"/>
          </a:xfrm>
          <a:prstGeom prst="rect">
            <a:avLst/>
          </a:prstGeom>
        </p:spPr>
      </p:pic>
    </p:spTree>
    <p:extLst>
      <p:ext uri="{BB962C8B-B14F-4D97-AF65-F5344CB8AC3E}">
        <p14:creationId xmlns:p14="http://schemas.microsoft.com/office/powerpoint/2010/main" val="3110117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Identify new information to store</a:t>
            </a:r>
          </a:p>
        </p:txBody>
      </p:sp>
      <p:pic>
        <p:nvPicPr>
          <p:cNvPr id="4" name="object 4"/>
          <p:cNvPicPr/>
          <p:nvPr/>
        </p:nvPicPr>
        <p:blipFill>
          <a:blip r:embed="rId2" cstate="print"/>
          <a:stretch>
            <a:fillRect/>
          </a:stretch>
        </p:blipFill>
        <p:spPr>
          <a:xfrm>
            <a:off x="1607062" y="2313432"/>
            <a:ext cx="9038835" cy="33908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4365093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Identify new information to store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6" name="Picture 5">
            <a:extLst>
              <a:ext uri="{FF2B5EF4-FFF2-40B4-BE49-F238E27FC236}">
                <a16:creationId xmlns:a16="http://schemas.microsoft.com/office/drawing/2014/main" id="{A3E4E37E-544C-41D8-94CE-01CB800290B0}"/>
              </a:ext>
            </a:extLst>
          </p:cNvPr>
          <p:cNvPicPr>
            <a:picLocks noChangeAspect="1"/>
          </p:cNvPicPr>
          <p:nvPr/>
        </p:nvPicPr>
        <p:blipFill>
          <a:blip r:embed="rId3"/>
          <a:stretch>
            <a:fillRect/>
          </a:stretch>
        </p:blipFill>
        <p:spPr>
          <a:xfrm>
            <a:off x="1274870" y="1831939"/>
            <a:ext cx="5217249" cy="4403042"/>
          </a:xfrm>
          <a:prstGeom prst="rect">
            <a:avLst/>
          </a:prstGeom>
        </p:spPr>
      </p:pic>
    </p:spTree>
    <p:extLst>
      <p:ext uri="{BB962C8B-B14F-4D97-AF65-F5344CB8AC3E}">
        <p14:creationId xmlns:p14="http://schemas.microsoft.com/office/powerpoint/2010/main" val="3181570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Update new state</a:t>
            </a:r>
          </a:p>
        </p:txBody>
      </p:sp>
      <p:pic>
        <p:nvPicPr>
          <p:cNvPr id="6" name="object 4"/>
          <p:cNvPicPr/>
          <p:nvPr/>
        </p:nvPicPr>
        <p:blipFill>
          <a:blip r:embed="rId2" cstate="print"/>
          <a:stretch>
            <a:fillRect/>
          </a:stretch>
        </p:blipFill>
        <p:spPr>
          <a:xfrm>
            <a:off x="1536192" y="2103120"/>
            <a:ext cx="9619488" cy="395173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670009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Update new state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5" name="Picture 4">
            <a:extLst>
              <a:ext uri="{FF2B5EF4-FFF2-40B4-BE49-F238E27FC236}">
                <a16:creationId xmlns:a16="http://schemas.microsoft.com/office/drawing/2014/main" id="{FF9717C7-0CB6-416D-97B5-10344D548CC2}"/>
              </a:ext>
            </a:extLst>
          </p:cNvPr>
          <p:cNvPicPr>
            <a:picLocks noChangeAspect="1"/>
          </p:cNvPicPr>
          <p:nvPr/>
        </p:nvPicPr>
        <p:blipFill>
          <a:blip r:embed="rId3"/>
          <a:stretch>
            <a:fillRect/>
          </a:stretch>
        </p:blipFill>
        <p:spPr>
          <a:xfrm>
            <a:off x="1265854" y="1831939"/>
            <a:ext cx="6236145" cy="4311409"/>
          </a:xfrm>
          <a:prstGeom prst="rect">
            <a:avLst/>
          </a:prstGeom>
        </p:spPr>
      </p:pic>
      <p:pic>
        <p:nvPicPr>
          <p:cNvPr id="8" name="Picture 7">
            <a:extLst>
              <a:ext uri="{FF2B5EF4-FFF2-40B4-BE49-F238E27FC236}">
                <a16:creationId xmlns:a16="http://schemas.microsoft.com/office/drawing/2014/main" id="{D349F117-BE94-4E55-8794-773754D484A4}"/>
              </a:ext>
            </a:extLst>
          </p:cNvPr>
          <p:cNvPicPr>
            <a:picLocks noChangeAspect="1"/>
          </p:cNvPicPr>
          <p:nvPr/>
        </p:nvPicPr>
        <p:blipFill>
          <a:blip r:embed="rId4"/>
          <a:stretch>
            <a:fillRect/>
          </a:stretch>
        </p:blipFill>
        <p:spPr>
          <a:xfrm>
            <a:off x="6309860" y="2125627"/>
            <a:ext cx="4845820" cy="2537644"/>
          </a:xfrm>
          <a:prstGeom prst="rect">
            <a:avLst/>
          </a:prstGeom>
        </p:spPr>
      </p:pic>
    </p:spTree>
    <p:extLst>
      <p:ext uri="{BB962C8B-B14F-4D97-AF65-F5344CB8AC3E}">
        <p14:creationId xmlns:p14="http://schemas.microsoft.com/office/powerpoint/2010/main" val="407430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output modified by the memory</a:t>
            </a:r>
          </a:p>
        </p:txBody>
      </p:sp>
      <p:pic>
        <p:nvPicPr>
          <p:cNvPr id="4" name="object 4"/>
          <p:cNvPicPr/>
          <p:nvPr/>
        </p:nvPicPr>
        <p:blipFill>
          <a:blip r:embed="rId2" cstate="print"/>
          <a:stretch>
            <a:fillRect/>
          </a:stretch>
        </p:blipFill>
        <p:spPr>
          <a:xfrm>
            <a:off x="1505235" y="2157983"/>
            <a:ext cx="9242490" cy="355221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421233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output modified by the memory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6" name="Picture 5">
            <a:extLst>
              <a:ext uri="{FF2B5EF4-FFF2-40B4-BE49-F238E27FC236}">
                <a16:creationId xmlns:a16="http://schemas.microsoft.com/office/drawing/2014/main" id="{3DF772FC-ADEF-4B10-860D-6A3E7230BF57}"/>
              </a:ext>
            </a:extLst>
          </p:cNvPr>
          <p:cNvPicPr>
            <a:picLocks noChangeAspect="1"/>
          </p:cNvPicPr>
          <p:nvPr/>
        </p:nvPicPr>
        <p:blipFill>
          <a:blip r:embed="rId3"/>
          <a:stretch>
            <a:fillRect/>
          </a:stretch>
        </p:blipFill>
        <p:spPr>
          <a:xfrm>
            <a:off x="1246942" y="1884660"/>
            <a:ext cx="5393555" cy="4345711"/>
          </a:xfrm>
          <a:prstGeom prst="rect">
            <a:avLst/>
          </a:prstGeom>
        </p:spPr>
      </p:pic>
    </p:spTree>
    <p:extLst>
      <p:ext uri="{BB962C8B-B14F-4D97-AF65-F5344CB8AC3E}">
        <p14:creationId xmlns:p14="http://schemas.microsoft.com/office/powerpoint/2010/main" val="1900336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How does it look?</a:t>
            </a:r>
          </a:p>
        </p:txBody>
      </p:sp>
      <p:pic>
        <p:nvPicPr>
          <p:cNvPr id="6" name="object 4"/>
          <p:cNvPicPr/>
          <p:nvPr/>
        </p:nvPicPr>
        <p:blipFill>
          <a:blip r:embed="rId2" cstate="print"/>
          <a:stretch>
            <a:fillRect/>
          </a:stretch>
        </p:blipFill>
        <p:spPr>
          <a:xfrm>
            <a:off x="1576570" y="2189322"/>
            <a:ext cx="9099820" cy="235001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579570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gradient flow</a:t>
            </a:r>
          </a:p>
        </p:txBody>
      </p:sp>
      <p:pic>
        <p:nvPicPr>
          <p:cNvPr id="5" name="object 4"/>
          <p:cNvPicPr/>
          <p:nvPr/>
        </p:nvPicPr>
        <p:blipFill>
          <a:blip r:embed="rId2" cstate="print"/>
          <a:stretch>
            <a:fillRect/>
          </a:stretch>
        </p:blipFill>
        <p:spPr>
          <a:xfrm>
            <a:off x="2047250" y="1975104"/>
            <a:ext cx="8158459" cy="424745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20211283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gradient flow</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pic>
        <p:nvPicPr>
          <p:cNvPr id="6" name="Picture 5">
            <a:extLst>
              <a:ext uri="{FF2B5EF4-FFF2-40B4-BE49-F238E27FC236}">
                <a16:creationId xmlns:a16="http://schemas.microsoft.com/office/drawing/2014/main" id="{83D85534-1BDD-4F52-AF16-A4AFA7F57AFF}"/>
              </a:ext>
            </a:extLst>
          </p:cNvPr>
          <p:cNvPicPr>
            <a:picLocks noChangeAspect="1"/>
          </p:cNvPicPr>
          <p:nvPr/>
        </p:nvPicPr>
        <p:blipFill>
          <a:blip r:embed="rId3"/>
          <a:stretch>
            <a:fillRect/>
          </a:stretch>
        </p:blipFill>
        <p:spPr>
          <a:xfrm>
            <a:off x="2649855" y="2193015"/>
            <a:ext cx="6953250" cy="3324225"/>
          </a:xfrm>
          <a:prstGeom prst="rect">
            <a:avLst/>
          </a:prstGeom>
        </p:spPr>
      </p:pic>
    </p:spTree>
    <p:extLst>
      <p:ext uri="{BB962C8B-B14F-4D97-AF65-F5344CB8AC3E}">
        <p14:creationId xmlns:p14="http://schemas.microsoft.com/office/powerpoint/2010/main" val="3235146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LSTM gradient flow</a:t>
            </a:r>
          </a:p>
        </p:txBody>
      </p:sp>
      <p:pic>
        <p:nvPicPr>
          <p:cNvPr id="4" name="object 4"/>
          <p:cNvPicPr/>
          <p:nvPr/>
        </p:nvPicPr>
        <p:blipFill>
          <a:blip r:embed="rId2" cstate="print"/>
          <a:stretch>
            <a:fillRect/>
          </a:stretch>
        </p:blipFill>
        <p:spPr>
          <a:xfrm>
            <a:off x="1330452" y="2130552"/>
            <a:ext cx="9592056" cy="35874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187284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70432" y="2947507"/>
            <a:ext cx="10058400" cy="810677"/>
          </a:xfrm>
        </p:spPr>
        <p:txBody>
          <a:bodyPr/>
          <a:lstStyle/>
          <a:p>
            <a:pPr algn="ctr"/>
            <a:r>
              <a:rPr lang="en-US" dirty="0">
                <a:latin typeface="Blackadder ITC" panose="04020505051007020D02" pitchFamily="82" charset="0"/>
              </a:rPr>
              <a:t>Thank You!!!</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020919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How does it look?</a:t>
            </a:r>
          </a:p>
        </p:txBody>
      </p:sp>
      <p:pic>
        <p:nvPicPr>
          <p:cNvPr id="3" name="Picture 2"/>
          <p:cNvPicPr>
            <a:picLocks noChangeAspect="1"/>
          </p:cNvPicPr>
          <p:nvPr/>
        </p:nvPicPr>
        <p:blipFill>
          <a:blip r:embed="rId2"/>
          <a:stretch>
            <a:fillRect/>
          </a:stretch>
        </p:blipFill>
        <p:spPr>
          <a:xfrm>
            <a:off x="2541841" y="1873538"/>
            <a:ext cx="7169277" cy="432971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2489831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Types of RNN</a:t>
            </a:r>
          </a:p>
        </p:txBody>
      </p:sp>
      <p:pic>
        <p:nvPicPr>
          <p:cNvPr id="4" name="object 4"/>
          <p:cNvPicPr/>
          <p:nvPr/>
        </p:nvPicPr>
        <p:blipFill>
          <a:blip r:embed="rId2" cstate="print"/>
          <a:stretch>
            <a:fillRect/>
          </a:stretch>
        </p:blipFill>
        <p:spPr>
          <a:xfrm>
            <a:off x="1569300" y="1915401"/>
            <a:ext cx="2130394" cy="4026487"/>
          </a:xfrm>
          <a:prstGeom prst="rect">
            <a:avLst/>
          </a:prstGeom>
        </p:spPr>
      </p:pic>
      <p:pic>
        <p:nvPicPr>
          <p:cNvPr id="5" name="object 5"/>
          <p:cNvPicPr/>
          <p:nvPr/>
        </p:nvPicPr>
        <p:blipFill>
          <a:blip r:embed="rId3" cstate="print"/>
          <a:stretch>
            <a:fillRect/>
          </a:stretch>
        </p:blipFill>
        <p:spPr>
          <a:xfrm>
            <a:off x="4985740" y="1915401"/>
            <a:ext cx="2281479" cy="4038324"/>
          </a:xfrm>
          <a:prstGeom prst="rect">
            <a:avLst/>
          </a:prstGeom>
        </p:spPr>
      </p:pic>
      <p:pic>
        <p:nvPicPr>
          <p:cNvPr id="6" name="object 6"/>
          <p:cNvPicPr/>
          <p:nvPr/>
        </p:nvPicPr>
        <p:blipFill>
          <a:blip r:embed="rId4" cstate="print"/>
          <a:stretch>
            <a:fillRect/>
          </a:stretch>
        </p:blipFill>
        <p:spPr>
          <a:xfrm>
            <a:off x="8553265" y="1984248"/>
            <a:ext cx="2284565" cy="407517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807321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RNN Architecture</a:t>
            </a:r>
          </a:p>
        </p:txBody>
      </p:sp>
      <p:pic>
        <p:nvPicPr>
          <p:cNvPr id="3" name="Picture 2"/>
          <p:cNvPicPr>
            <a:picLocks noChangeAspect="1"/>
          </p:cNvPicPr>
          <p:nvPr/>
        </p:nvPicPr>
        <p:blipFill>
          <a:blip r:embed="rId2"/>
          <a:stretch>
            <a:fillRect/>
          </a:stretch>
        </p:blipFill>
        <p:spPr>
          <a:xfrm>
            <a:off x="1322737" y="2056002"/>
            <a:ext cx="9832943" cy="250761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32079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267877"/>
          </a:xfrm>
        </p:spPr>
        <p:txBody>
          <a:bodyPr/>
          <a:lstStyle/>
          <a:p>
            <a:r>
              <a:rPr lang="en-US" dirty="0">
                <a:solidFill>
                  <a:srgbClr val="7030A0"/>
                </a:solidFill>
              </a:rPr>
              <a:t>RNN Architecture</a:t>
            </a:r>
          </a:p>
        </p:txBody>
      </p:sp>
      <p:pic>
        <p:nvPicPr>
          <p:cNvPr id="4" name="Picture 3"/>
          <p:cNvPicPr>
            <a:picLocks noChangeAspect="1"/>
          </p:cNvPicPr>
          <p:nvPr/>
        </p:nvPicPr>
        <p:blipFill>
          <a:blip r:embed="rId2"/>
          <a:stretch>
            <a:fillRect/>
          </a:stretch>
        </p:blipFill>
        <p:spPr>
          <a:xfrm>
            <a:off x="1578768" y="1855140"/>
            <a:ext cx="9095423" cy="406712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2249" y="9144"/>
            <a:ext cx="2676576" cy="659664"/>
          </a:xfrm>
          <a:prstGeom prst="rect">
            <a:avLst/>
          </a:prstGeom>
        </p:spPr>
      </p:pic>
    </p:spTree>
    <p:extLst>
      <p:ext uri="{BB962C8B-B14F-4D97-AF65-F5344CB8AC3E}">
        <p14:creationId xmlns:p14="http://schemas.microsoft.com/office/powerpoint/2010/main" val="119902943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1577</TotalTime>
  <Words>256</Words>
  <Application>Microsoft Office PowerPoint</Application>
  <PresentationFormat>Widescreen</PresentationFormat>
  <Paragraphs>59</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 MT</vt:lpstr>
      <vt:lpstr>Blackadder ITC</vt:lpstr>
      <vt:lpstr>Calibri</vt:lpstr>
      <vt:lpstr>Calibri Light</vt:lpstr>
      <vt:lpstr>Retrospect</vt:lpstr>
      <vt:lpstr>Deep Learning -5.0</vt:lpstr>
      <vt:lpstr>What Problems are CNNs good at?</vt:lpstr>
      <vt:lpstr>What is Sequence Learning?</vt:lpstr>
      <vt:lpstr>How to learn sequences?</vt:lpstr>
      <vt:lpstr>How does it look?</vt:lpstr>
      <vt:lpstr>How does it look?</vt:lpstr>
      <vt:lpstr>Types of RNN</vt:lpstr>
      <vt:lpstr>RNN Architecture</vt:lpstr>
      <vt:lpstr>RNN Architecture</vt:lpstr>
      <vt:lpstr>Backpropagation through time</vt:lpstr>
      <vt:lpstr>Backpropagation through time</vt:lpstr>
      <vt:lpstr>Gradient flow in RNN</vt:lpstr>
      <vt:lpstr>Gradient flow in RNN</vt:lpstr>
      <vt:lpstr>Partial Solution-1</vt:lpstr>
      <vt:lpstr>Partial solution 2</vt:lpstr>
      <vt:lpstr>Main Solution – Different kind of units</vt:lpstr>
      <vt:lpstr>Standard RNN</vt:lpstr>
      <vt:lpstr>Standard RNN</vt:lpstr>
      <vt:lpstr>LSTM</vt:lpstr>
      <vt:lpstr>A complete LSTM unit</vt:lpstr>
      <vt:lpstr>A complete LSTM unit</vt:lpstr>
      <vt:lpstr>A complete LSTM unit</vt:lpstr>
      <vt:lpstr>LSTM</vt:lpstr>
      <vt:lpstr>LSTM</vt:lpstr>
      <vt:lpstr>LSTM</vt:lpstr>
      <vt:lpstr>LSTM</vt:lpstr>
      <vt:lpstr>LSTM</vt:lpstr>
      <vt:lpstr>LSTM</vt:lpstr>
      <vt:lpstr>LSTM</vt:lpstr>
      <vt:lpstr>LSTM</vt:lpstr>
      <vt:lpstr>LSTM</vt:lpstr>
      <vt:lpstr>LSTM</vt:lpstr>
      <vt:lpstr>LSTM</vt:lpstr>
      <vt:lpstr>LSTM</vt:lpstr>
      <vt:lpstr>LSTM</vt:lpstr>
      <vt:lpstr>LSTM (Equations)</vt:lpstr>
      <vt:lpstr>LSTM (Equations)</vt:lpstr>
      <vt:lpstr>LSTM</vt:lpstr>
      <vt:lpstr>LSTM</vt:lpstr>
      <vt:lpstr>LSTM</vt:lpstr>
      <vt:lpstr>LSTM</vt:lpstr>
      <vt:lpstr>LSTM: Forget irrelevant information</vt:lpstr>
      <vt:lpstr>LSTM: Forget irrelevant information</vt:lpstr>
      <vt:lpstr>LSTM: Identify new information to store</vt:lpstr>
      <vt:lpstr>LSTM: Identify new information to store</vt:lpstr>
      <vt:lpstr>LSTM: Update new state</vt:lpstr>
      <vt:lpstr>LSTM: Update new state</vt:lpstr>
      <vt:lpstr>LSTM: output modified by the memory</vt:lpstr>
      <vt:lpstr>LSTM: output modified by the memory</vt:lpstr>
      <vt:lpstr>LSTM gradient flow</vt:lpstr>
      <vt:lpstr>LSTM gradient flow</vt:lpstr>
      <vt:lpstr>LSTM gradient flow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USER</dc:creator>
  <cp:lastModifiedBy>Shukdev Datta</cp:lastModifiedBy>
  <cp:revision>222</cp:revision>
  <dcterms:created xsi:type="dcterms:W3CDTF">2023-12-19T16:17:25Z</dcterms:created>
  <dcterms:modified xsi:type="dcterms:W3CDTF">2025-01-13T05:31:29Z</dcterms:modified>
</cp:coreProperties>
</file>